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18"/>
  </p:notesMasterIdLst>
  <p:handoutMasterIdLst>
    <p:handoutMasterId r:id="rId19"/>
  </p:handoutMasterIdLst>
  <p:sldIdLst>
    <p:sldId id="268" r:id="rId5"/>
    <p:sldId id="273" r:id="rId6"/>
    <p:sldId id="270" r:id="rId7"/>
    <p:sldId id="271" r:id="rId8"/>
    <p:sldId id="272" r:id="rId9"/>
    <p:sldId id="283" r:id="rId10"/>
    <p:sldId id="274" r:id="rId11"/>
    <p:sldId id="280" r:id="rId12"/>
    <p:sldId id="279" r:id="rId13"/>
    <p:sldId id="281" r:id="rId14"/>
    <p:sldId id="275" r:id="rId15"/>
    <p:sldId id="277" r:id="rId16"/>
    <p:sldId id="276" r:id="rId17"/>
  </p:sldIdLst>
  <p:sldSz cx="12192000" cy="6858000"/>
  <p:notesSz cx="6858000" cy="9144000"/>
  <p:defaultTextStyle>
    <a:defPPr rtl="0">
      <a:defRPr lang="pt-p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4F"/>
    <a:srgbClr val="FFFD9B"/>
    <a:srgbClr val="A6A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534DABA-7A1D-4157-BD76-DF9B0B57CBD8}" type="datetime1">
              <a:rPr lang="pt-PT" smtClean="0"/>
              <a:t>21/02/2021</a:t>
            </a:fld>
            <a:endParaRPr lang="pt-PT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823BED-889D-4675-B830-85EC3976F687}" type="slidenum">
              <a:rPr lang="pt-PT" smtClean="0"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110226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 noProof="0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43F93-D9D7-4C9C-9B8E-4A5DDA76EB3E}" type="datetime1">
              <a:rPr lang="pt-PT" smtClean="0"/>
              <a:pPr/>
              <a:t>21/02/2021</a:t>
            </a:fld>
            <a:endParaRPr lang="pt-PT" dirty="0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 noProof="0" dirty="0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2F7FBCA-4BE8-4FB5-91BD-69C6AC6BDB5D}" type="slidenum">
              <a:rPr lang="pt-PT" noProof="0" smtClean="0"/>
              <a:t>‹nº›</a:t>
            </a:fld>
            <a:endParaRPr lang="pt-PT" noProof="0" dirty="0"/>
          </a:p>
        </p:txBody>
      </p:sp>
    </p:spTree>
    <p:extLst>
      <p:ext uri="{BB962C8B-B14F-4D97-AF65-F5344CB8AC3E}">
        <p14:creationId xmlns:p14="http://schemas.microsoft.com/office/powerpoint/2010/main" val="711236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PT" smtClean="0"/>
              <a:t>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755446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PT" smtClean="0"/>
              <a:t>10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63795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PT" smtClean="0"/>
              <a:t>11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18893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PT" smtClean="0"/>
              <a:t>12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94075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PT" smtClean="0"/>
              <a:t>13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20493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PT" smtClean="0"/>
              <a:t>2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54604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PT" smtClean="0"/>
              <a:t>3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96785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PT" smtClean="0"/>
              <a:t>4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49093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PT" smtClean="0"/>
              <a:t>5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12890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PT" smtClean="0"/>
              <a:t>6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1114466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PT" smtClean="0"/>
              <a:t>7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51925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PT" smtClean="0"/>
              <a:t>8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29651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2F7FBCA-4BE8-4FB5-91BD-69C6AC6BDB5D}" type="slidenum">
              <a:rPr lang="pt-PT" smtClean="0"/>
              <a:t>9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636969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rtlCol="0"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 rtlCol="0"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PT" noProof="0"/>
              <a:t>Clique para editar o estilo de subtítulo do Modelo Global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rtl="0"/>
            <a:fld id="{71AC6A54-4B6F-47A6-816D-BA8DC5DEE1B8}" type="datetime1">
              <a:rPr lang="pt-PT" noProof="0" smtClean="0"/>
              <a:t>21/02/2021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pPr rtl="0"/>
            <a:fld id="{4FAB73BC-B049-4115-A692-8D63A059BFB8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E3A0A5-126A-4357-8AA6-95A2BD080451}" type="datetime1">
              <a:rPr lang="pt-PT" noProof="0" smtClean="0"/>
              <a:t>21/02/2021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1B412F-CE40-4B1C-BFF7-FC05F56CF44B}" type="datetime1">
              <a:rPr lang="pt-PT" noProof="0" smtClean="0"/>
              <a:t>21/02/2021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FE000E-DF8A-4BD8-8E46-4EF43185A29F}" type="datetime1">
              <a:rPr lang="pt-PT" noProof="0" smtClean="0"/>
              <a:t>21/02/2021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rtlCol="0"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3AC227-D45C-4CC2-9543-DB2DB63A52AB}" type="datetime1">
              <a:rPr lang="pt-PT" noProof="0" smtClean="0"/>
              <a:t>21/02/2021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PT" noProof="0" smtClean="0"/>
              <a:t>‹nº›</a:t>
            </a:fld>
            <a:endParaRPr lang="pt-PT" noProof="0" dirty="0"/>
          </a:p>
        </p:txBody>
      </p:sp>
      <p:sp>
        <p:nvSpPr>
          <p:cNvPr id="7" name="Retângulo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802754-6EAF-422F-A224-14608ED15011}" type="datetime1">
              <a:rPr lang="pt-PT" noProof="0" smtClean="0"/>
              <a:t>21/02/2021</a:t>
            </a:fld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rtlCol="0"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261872" y="2507550"/>
            <a:ext cx="4480560" cy="3664650"/>
          </a:xfrm>
        </p:spPr>
        <p:txBody>
          <a:bodyPr rtlCol="0"/>
          <a:lstStyle>
            <a:lvl1pPr rtl="0"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rtlCol="0"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pt-PT" noProof="0"/>
              <a:t>Clique para editar os estilos do texto de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  <a:p>
            <a:pPr lvl="1" rtl="0"/>
            <a:r>
              <a:rPr lang="pt-PT" noProof="0"/>
              <a:t>Segundo nível</a:t>
            </a:r>
          </a:p>
          <a:p>
            <a:pPr lvl="2" rtl="0"/>
            <a:r>
              <a:rPr lang="pt-PT" noProof="0"/>
              <a:t>Terceiro nível</a:t>
            </a:r>
          </a:p>
          <a:p>
            <a:pPr lvl="3" rtl="0"/>
            <a:r>
              <a:rPr lang="pt-PT" noProof="0"/>
              <a:t>Quarto nível</a:t>
            </a:r>
          </a:p>
          <a:p>
            <a:pPr lvl="4" rtl="0"/>
            <a:r>
              <a:rPr lang="pt-PT" noProof="0"/>
              <a:t>Quinto nível</a:t>
            </a:r>
            <a:endParaRPr lang="pt-PT" noProof="0" dirty="0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72C8DE-ABC1-4B66-A7BD-10279B0100B2}" type="datetime1">
              <a:rPr lang="pt-PT" noProof="0" smtClean="0"/>
              <a:t>21/02/2021</a:t>
            </a:fld>
            <a:endParaRPr lang="pt-PT" noProof="0" dirty="0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AC28F8-47F3-4EE3-92DB-23AD3600D755}" type="datetime1">
              <a:rPr lang="pt-PT" noProof="0" smtClean="0"/>
              <a:t>21/02/2021</a:t>
            </a:fld>
            <a:endParaRPr lang="pt-PT" noProof="0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0BE55AE-BE25-4FCA-B2E6-A9A211A9C5F3}" type="datetime1">
              <a:rPr lang="pt-PT" noProof="0" smtClean="0"/>
              <a:t>21/02/2021</a:t>
            </a:fld>
            <a:endParaRPr lang="pt-PT" noProof="0" dirty="0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rtlCol="0" anchor="b">
            <a:normAutofit/>
          </a:bodyPr>
          <a:lstStyle>
            <a:lvl1pPr>
              <a:defRPr sz="3200" b="0" baseline="0"/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 hasCustomPrompt="1"/>
          </p:nvPr>
        </p:nvSpPr>
        <p:spPr>
          <a:xfrm>
            <a:off x="4504267" y="685800"/>
            <a:ext cx="6079066" cy="5486400"/>
          </a:xfrm>
        </p:spPr>
        <p:txBody>
          <a:bodyPr rtlCol="0"/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20AF48-65CE-4A4B-9D91-5A25D19BCE6C}" type="datetime1">
              <a:rPr lang="pt-PT" noProof="0" smtClean="0"/>
              <a:t>21/02/2021</a:t>
            </a:fld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rtlCol="0"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pt-PT" noProof="0"/>
              <a:t>Clique para editar o estilo de título do Modelo Global</a:t>
            </a:r>
            <a:endParaRPr lang="pt-PT" noProof="0" dirty="0"/>
          </a:p>
        </p:txBody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 noProof="0"/>
              <a:t>Clique no ícone para adicionar uma imagem</a:t>
            </a:r>
            <a:endParaRPr lang="pt-PT" noProof="0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noProof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81CF43-8FA8-4276-ABE9-87B9AC0A5612}" type="datetime1">
              <a:rPr lang="pt-PT" noProof="0" smtClean="0"/>
              <a:t>21/02/2021</a:t>
            </a:fld>
            <a:endParaRPr lang="pt-PT" noProof="0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PT" noProof="0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pt-PT" noProof="0" smtClean="0"/>
              <a:t>‹nº›</a:t>
            </a:fld>
            <a:endParaRPr lang="pt-PT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PT" noProof="0" dirty="0"/>
              <a:t>Clique para editar o estilo do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 noProof="0" dirty="0"/>
              <a:t>Clique para editar os Estilos de texto do modelo global</a:t>
            </a:r>
          </a:p>
          <a:p>
            <a:pPr lvl="1" rtl="0"/>
            <a:r>
              <a:rPr lang="pt-PT" noProof="0" dirty="0"/>
              <a:t>Segundo nível</a:t>
            </a:r>
          </a:p>
          <a:p>
            <a:pPr lvl="2" rtl="0"/>
            <a:r>
              <a:rPr lang="pt-PT" noProof="0" dirty="0"/>
              <a:t>Terceiro nível</a:t>
            </a:r>
          </a:p>
          <a:p>
            <a:pPr lvl="3" rtl="0"/>
            <a:r>
              <a:rPr lang="pt-PT" noProof="0" dirty="0"/>
              <a:t>Quarto nível</a:t>
            </a:r>
          </a:p>
          <a:p>
            <a:pPr lvl="4" rtl="0"/>
            <a:r>
              <a:rPr lang="pt-PT" noProof="0" dirty="0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fld id="{EB60CA2A-FA29-427E-820B-1536FD0EBE14}" type="datetime1">
              <a:rPr lang="pt-PT" noProof="0" smtClean="0"/>
              <a:t>21/02/2021</a:t>
            </a:fld>
            <a:endParaRPr lang="pt-PT" noProof="0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pPr rtl="0"/>
            <a:endParaRPr lang="pt-PT" noProof="0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rtl="0"/>
            <a:fld id="{4FAB73BC-B049-4115-A692-8D63A059BFB8}" type="slidenum">
              <a:rPr lang="pt-PT" noProof="0" smtClean="0"/>
              <a:pPr rtl="0"/>
              <a:t>‹nº›</a:t>
            </a:fld>
            <a:endParaRPr lang="pt-PT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s://public.tableau.com/profile/marisa.fernandes#!/vizhome/Project5-MyOwnProject/BeforeandduringCOVID19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ande plano de páginas de um livro">
            <a:extLst>
              <a:ext uri="{FF2B5EF4-FFF2-40B4-BE49-F238E27FC236}">
                <a16:creationId xmlns:a16="http://schemas.microsoft.com/office/drawing/2014/main" id="{E8B6E499-B9AF-4C9F-9B5A-1EFCE8B40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40" r="9545"/>
          <a:stretch/>
        </p:blipFill>
        <p:spPr>
          <a:xfrm>
            <a:off x="452761" y="10"/>
            <a:ext cx="564323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E48B8D-7A59-42A4-A61B-B66E6063D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9688" y="533400"/>
            <a:ext cx="5009551" cy="3657600"/>
          </a:xfrm>
        </p:spPr>
        <p:txBody>
          <a:bodyPr rtlCol="0">
            <a:normAutofit/>
          </a:bodyPr>
          <a:lstStyle/>
          <a:p>
            <a:pPr algn="ctr"/>
            <a:r>
              <a:rPr lang="pt-PT" sz="3800" dirty="0" err="1">
                <a:solidFill>
                  <a:srgbClr val="FFFF00"/>
                </a:solidFill>
              </a:rPr>
              <a:t>Impact</a:t>
            </a:r>
            <a:r>
              <a:rPr lang="pt-PT" sz="3800" dirty="0">
                <a:solidFill>
                  <a:srgbClr val="FFFF00"/>
                </a:solidFill>
              </a:rPr>
              <a:t> </a:t>
            </a:r>
            <a:r>
              <a:rPr lang="pt-PT" sz="3800" dirty="0" err="1">
                <a:solidFill>
                  <a:srgbClr val="FFFF00"/>
                </a:solidFill>
              </a:rPr>
              <a:t>of</a:t>
            </a:r>
            <a:r>
              <a:rPr lang="pt-PT" sz="3800" dirty="0">
                <a:solidFill>
                  <a:srgbClr val="FFFF00"/>
                </a:solidFill>
              </a:rPr>
              <a:t> Covid-19 </a:t>
            </a:r>
            <a:r>
              <a:rPr lang="pt-PT" sz="3800" dirty="0" err="1">
                <a:solidFill>
                  <a:srgbClr val="FFFF00"/>
                </a:solidFill>
              </a:rPr>
              <a:t>in</a:t>
            </a:r>
            <a:r>
              <a:rPr lang="pt-PT" sz="3800" dirty="0">
                <a:solidFill>
                  <a:srgbClr val="FFFF00"/>
                </a:solidFill>
              </a:rPr>
              <a:t> </a:t>
            </a:r>
            <a:r>
              <a:rPr lang="pt-PT" sz="3800" dirty="0" err="1">
                <a:solidFill>
                  <a:srgbClr val="FFFF00"/>
                </a:solidFill>
              </a:rPr>
              <a:t>Economics</a:t>
            </a:r>
            <a:r>
              <a:rPr lang="pt-PT" sz="3800" dirty="0">
                <a:solidFill>
                  <a:srgbClr val="FFFF00"/>
                </a:solidFill>
              </a:rPr>
              <a:t> </a:t>
            </a:r>
            <a:r>
              <a:rPr lang="pt-PT" sz="3800" dirty="0" err="1">
                <a:solidFill>
                  <a:srgbClr val="FFFF00"/>
                </a:solidFill>
              </a:rPr>
              <a:t>books</a:t>
            </a:r>
            <a:r>
              <a:rPr lang="pt-PT" sz="3800" dirty="0">
                <a:solidFill>
                  <a:srgbClr val="FFFF00"/>
                </a:solidFill>
              </a:rPr>
              <a:t> </a:t>
            </a:r>
            <a:r>
              <a:rPr lang="pt-PT" sz="3800" dirty="0" err="1">
                <a:solidFill>
                  <a:srgbClr val="FFFF00"/>
                </a:solidFill>
              </a:rPr>
              <a:t>sold</a:t>
            </a:r>
            <a:r>
              <a:rPr lang="pt-PT" sz="3800" dirty="0">
                <a:solidFill>
                  <a:srgbClr val="FFFF00"/>
                </a:solidFill>
              </a:rPr>
              <a:t> </a:t>
            </a:r>
            <a:r>
              <a:rPr lang="pt-PT" sz="3800" dirty="0" err="1">
                <a:solidFill>
                  <a:srgbClr val="FFFF00"/>
                </a:solidFill>
              </a:rPr>
              <a:t>by</a:t>
            </a:r>
            <a:r>
              <a:rPr lang="pt-PT" sz="3800" dirty="0">
                <a:solidFill>
                  <a:srgbClr val="FFFF00"/>
                </a:solidFill>
              </a:rPr>
              <a:t> </a:t>
            </a:r>
            <a:r>
              <a:rPr lang="pt-PT" sz="3800" dirty="0" err="1">
                <a:solidFill>
                  <a:srgbClr val="FFFF00"/>
                </a:solidFill>
              </a:rPr>
              <a:t>Amazon.co.uk</a:t>
            </a:r>
            <a:r>
              <a:rPr lang="pt-PT" sz="3800" dirty="0">
                <a:solidFill>
                  <a:srgbClr val="FFFF00"/>
                </a:solidFill>
              </a:rPr>
              <a:t> (Oct.2019 </a:t>
            </a:r>
            <a:br>
              <a:rPr lang="pt-PT" sz="3800" dirty="0">
                <a:solidFill>
                  <a:srgbClr val="FFFF00"/>
                </a:solidFill>
              </a:rPr>
            </a:br>
            <a:r>
              <a:rPr lang="pt-PT" sz="3800" dirty="0">
                <a:solidFill>
                  <a:srgbClr val="FFFF00"/>
                </a:solidFill>
              </a:rPr>
              <a:t>vs. </a:t>
            </a:r>
            <a:br>
              <a:rPr lang="pt-PT" sz="3800" dirty="0">
                <a:solidFill>
                  <a:srgbClr val="FFFF00"/>
                </a:solidFill>
              </a:rPr>
            </a:br>
            <a:r>
              <a:rPr lang="pt-PT" sz="3800" dirty="0">
                <a:solidFill>
                  <a:srgbClr val="FFFF00"/>
                </a:solidFill>
              </a:rPr>
              <a:t>Oct.2020)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871044-9D2C-42D1-8B31-E3D6F11C6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688" y="4800600"/>
            <a:ext cx="3950503" cy="1691640"/>
          </a:xfrm>
        </p:spPr>
        <p:txBody>
          <a:bodyPr rtlCol="0">
            <a:normAutofit/>
          </a:bodyPr>
          <a:lstStyle/>
          <a:p>
            <a:pPr rtl="0"/>
            <a:endParaRPr lang="pt-PT" dirty="0">
              <a:solidFill>
                <a:schemeClr val="tx1">
                  <a:lumMod val="85000"/>
                </a:schemeClr>
              </a:solidFill>
            </a:endParaRPr>
          </a:p>
          <a:p>
            <a:pPr rtl="0"/>
            <a:r>
              <a:rPr lang="pt-PT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Project 5</a:t>
            </a:r>
          </a:p>
          <a:p>
            <a:pPr rtl="0"/>
            <a:r>
              <a:rPr lang="pt-PT" dirty="0">
                <a:solidFill>
                  <a:schemeClr val="tx1">
                    <a:lumMod val="85000"/>
                  </a:schemeClr>
                </a:solidFill>
              </a:rPr>
              <a:t>Marisa Fernandes</a:t>
            </a:r>
          </a:p>
          <a:p>
            <a:pPr rtl="0"/>
            <a:endParaRPr lang="pt-PT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644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BABA-6BFF-4FE1-92EC-96E5906F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565" y="393055"/>
            <a:ext cx="9692640" cy="1325562"/>
          </a:xfrm>
        </p:spPr>
        <p:txBody>
          <a:bodyPr rtlCol="0">
            <a:normAutofit/>
          </a:bodyPr>
          <a:lstStyle/>
          <a:p>
            <a:pPr algn="ctr" rtl="0"/>
            <a:r>
              <a:rPr lang="pt-PT" b="1" dirty="0" err="1">
                <a:latin typeface="Century Gothic" panose="020B0502020202020204" pitchFamily="34" charset="0"/>
              </a:rPr>
              <a:t>Conclusions</a:t>
            </a:r>
            <a:endParaRPr lang="pt-PT" b="1" dirty="0">
              <a:latin typeface="Century Gothic" panose="020B0502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21CD2C4-9432-4D45-92A3-1CCBB8A37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970" y="3041664"/>
            <a:ext cx="4972789" cy="31079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50D5888-7CEB-4EA4-AD83-C77F06B0F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999" y="2087880"/>
            <a:ext cx="4905580" cy="3429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B642452-0A5B-4635-A888-D8E4D223F683}"/>
              </a:ext>
            </a:extLst>
          </p:cNvPr>
          <p:cNvSpPr txBox="1"/>
          <p:nvPr/>
        </p:nvSpPr>
        <p:spPr>
          <a:xfrm>
            <a:off x="609600" y="1718617"/>
            <a:ext cx="4373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latin typeface="Century Gothic" panose="020B0502020202020204" pitchFamily="34" charset="0"/>
              </a:rPr>
              <a:t>It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seems</a:t>
            </a:r>
            <a:r>
              <a:rPr lang="pt-PT" dirty="0">
                <a:latin typeface="Century Gothic" panose="020B0502020202020204" pitchFamily="34" charset="0"/>
              </a:rPr>
              <a:t> to </a:t>
            </a:r>
            <a:r>
              <a:rPr lang="pt-PT" dirty="0" err="1">
                <a:latin typeface="Century Gothic" panose="020B0502020202020204" pitchFamily="34" charset="0"/>
              </a:rPr>
              <a:t>be</a:t>
            </a:r>
            <a:r>
              <a:rPr lang="pt-PT" dirty="0">
                <a:latin typeface="Century Gothic" panose="020B0502020202020204" pitchFamily="34" charset="0"/>
              </a:rPr>
              <a:t> a </a:t>
            </a:r>
            <a:r>
              <a:rPr lang="pt-PT" b="1" dirty="0" err="1">
                <a:latin typeface="Century Gothic" panose="020B0502020202020204" pitchFamily="34" charset="0"/>
              </a:rPr>
              <a:t>bad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idea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making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changes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in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the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>
                <a:latin typeface="Century Gothic" panose="020B0502020202020204" pitchFamily="34" charset="0"/>
              </a:rPr>
              <a:t>economic </a:t>
            </a:r>
            <a:r>
              <a:rPr lang="pt-PT" dirty="0" err="1">
                <a:latin typeface="Century Gothic" panose="020B0502020202020204" pitchFamily="34" charset="0"/>
              </a:rPr>
              <a:t>books’market</a:t>
            </a:r>
            <a:r>
              <a:rPr lang="pt-PT" dirty="0">
                <a:latin typeface="Century Gothic" panose="020B0502020202020204" pitchFamily="34" charset="0"/>
              </a:rPr>
              <a:t>, </a:t>
            </a:r>
            <a:r>
              <a:rPr lang="pt-PT" dirty="0" err="1">
                <a:latin typeface="Century Gothic" panose="020B0502020202020204" pitchFamily="34" charset="0"/>
              </a:rPr>
              <a:t>due</a:t>
            </a:r>
            <a:r>
              <a:rPr lang="pt-PT" dirty="0">
                <a:latin typeface="Century Gothic" panose="020B0502020202020204" pitchFamily="34" charset="0"/>
              </a:rPr>
              <a:t> to Covid-19…</a:t>
            </a:r>
          </a:p>
        </p:txBody>
      </p:sp>
    </p:spTree>
    <p:extLst>
      <p:ext uri="{BB962C8B-B14F-4D97-AF65-F5344CB8AC3E}">
        <p14:creationId xmlns:p14="http://schemas.microsoft.com/office/powerpoint/2010/main" val="3473604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BABA-6BFF-4FE1-92EC-96E5906F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678" y="365760"/>
            <a:ext cx="9692640" cy="1325562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PT" b="1" dirty="0" err="1">
                <a:latin typeface="Century Gothic" panose="020B0502020202020204" pitchFamily="34" charset="0"/>
              </a:rPr>
              <a:t>And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before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finishing</a:t>
            </a:r>
            <a:r>
              <a:rPr lang="pt-PT" b="1" dirty="0">
                <a:latin typeface="Century Gothic" panose="020B0502020202020204" pitchFamily="34" charset="0"/>
              </a:rPr>
              <a:t>…</a:t>
            </a:r>
            <a:br>
              <a:rPr lang="pt-PT" b="1" dirty="0">
                <a:latin typeface="Century Gothic" panose="020B0502020202020204" pitchFamily="34" charset="0"/>
              </a:rPr>
            </a:br>
            <a:r>
              <a:rPr lang="pt-PT" b="1" dirty="0" err="1">
                <a:latin typeface="Century Gothic" panose="020B0502020202020204" pitchFamily="34" charset="0"/>
              </a:rPr>
              <a:t>Tableau</a:t>
            </a:r>
            <a:r>
              <a:rPr lang="pt-PT" b="1" dirty="0">
                <a:latin typeface="Century Gothic" panose="020B0502020202020204" pitchFamily="34" charset="0"/>
              </a:rPr>
              <a:t>: </a:t>
            </a:r>
            <a:r>
              <a:rPr lang="pt-PT" b="1" dirty="0" err="1">
                <a:latin typeface="Century Gothic" panose="020B0502020202020204" pitchFamily="34" charset="0"/>
              </a:rPr>
              <a:t>Let’s</a:t>
            </a:r>
            <a:r>
              <a:rPr lang="pt-PT" b="1" dirty="0">
                <a:latin typeface="Century Gothic" panose="020B0502020202020204" pitchFamily="34" charset="0"/>
              </a:rPr>
              <a:t> show some data </a:t>
            </a:r>
            <a:r>
              <a:rPr lang="pt-PT" b="1" dirty="0" err="1">
                <a:latin typeface="Century Gothic" panose="020B0502020202020204" pitchFamily="34" charset="0"/>
              </a:rPr>
              <a:t>analysis</a:t>
            </a:r>
            <a:endParaRPr lang="pt-PT" b="1" dirty="0">
              <a:latin typeface="Century Gothic" panose="020B0502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B4355EF-A776-4A64-87D8-5C6C5BCA9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37" y="3429000"/>
            <a:ext cx="2438400" cy="1247775"/>
          </a:xfrm>
          <a:prstGeom prst="rect">
            <a:avLst/>
          </a:prstGeom>
        </p:spPr>
      </p:pic>
      <p:pic>
        <p:nvPicPr>
          <p:cNvPr id="7" name="Marcador de Posição de Conteúdo 6">
            <a:hlinkClick r:id="rId4"/>
            <a:extLst>
              <a:ext uri="{FF2B5EF4-FFF2-40B4-BE49-F238E27FC236}">
                <a16:creationId xmlns:a16="http://schemas.microsoft.com/office/drawing/2014/main" id="{3D366F86-78F4-4472-9F4F-0412C0C98F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027162" y="2140902"/>
            <a:ext cx="77394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113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BABA-6BFF-4FE1-92EC-96E5906F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rtlCol="0">
            <a:normAutofit/>
          </a:bodyPr>
          <a:lstStyle/>
          <a:p>
            <a:pPr algn="ctr" rtl="0"/>
            <a:r>
              <a:rPr lang="pt-PT" b="1" dirty="0" err="1">
                <a:latin typeface="Century Gothic" panose="020B0502020202020204" pitchFamily="34" charset="0"/>
              </a:rPr>
              <a:t>Next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Steps</a:t>
            </a:r>
            <a:endParaRPr lang="pt-PT" b="1" dirty="0">
              <a:latin typeface="Century Gothic" panose="020B0502020202020204" pitchFamily="34" charset="0"/>
            </a:endParaRPr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ED0E0092-C57E-451F-BBC2-225BFE09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pt-PT" dirty="0">
                <a:latin typeface="Century Gothic" panose="020B0502020202020204" pitchFamily="34" charset="0"/>
              </a:rPr>
              <a:t>More data </a:t>
            </a:r>
            <a:r>
              <a:rPr lang="pt-PT" dirty="0" err="1">
                <a:latin typeface="Century Gothic" panose="020B0502020202020204" pitchFamily="34" charset="0"/>
              </a:rPr>
              <a:t>from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Amazon.co.uk</a:t>
            </a:r>
            <a:endParaRPr lang="pt-PT" dirty="0">
              <a:latin typeface="Century Gothic" panose="020B0502020202020204" pitchFamily="34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pt-PT" dirty="0">
                <a:latin typeface="Century Gothic" panose="020B0502020202020204" pitchFamily="34" charset="0"/>
              </a:rPr>
              <a:t>Do </a:t>
            </a:r>
            <a:r>
              <a:rPr lang="pt-PT" dirty="0" err="1">
                <a:latin typeface="Century Gothic" panose="020B0502020202020204" pitchFamily="34" charset="0"/>
              </a:rPr>
              <a:t>this</a:t>
            </a:r>
            <a:r>
              <a:rPr lang="pt-PT" dirty="0">
                <a:latin typeface="Century Gothic" panose="020B0502020202020204" pitchFamily="34" charset="0"/>
              </a:rPr>
              <a:t> for </a:t>
            </a:r>
            <a:r>
              <a:rPr lang="pt-PT" dirty="0" err="1">
                <a:latin typeface="Century Gothic" panose="020B0502020202020204" pitchFamily="34" charset="0"/>
              </a:rPr>
              <a:t>Amazon.de</a:t>
            </a:r>
            <a:r>
              <a:rPr lang="pt-PT" dirty="0">
                <a:latin typeface="Century Gothic" panose="020B0502020202020204" pitchFamily="34" charset="0"/>
              </a:rPr>
              <a:t>, </a:t>
            </a:r>
            <a:r>
              <a:rPr lang="pt-PT" dirty="0" err="1">
                <a:latin typeface="Century Gothic" panose="020B0502020202020204" pitchFamily="34" charset="0"/>
              </a:rPr>
              <a:t>Amazon.fr</a:t>
            </a:r>
            <a:r>
              <a:rPr lang="pt-PT" dirty="0">
                <a:latin typeface="Century Gothic" panose="020B0502020202020204" pitchFamily="34" charset="0"/>
              </a:rPr>
              <a:t>, </a:t>
            </a:r>
            <a:r>
              <a:rPr lang="pt-PT" dirty="0" err="1">
                <a:latin typeface="Century Gothic" panose="020B0502020202020204" pitchFamily="34" charset="0"/>
              </a:rPr>
              <a:t>Amazon.it</a:t>
            </a:r>
            <a:r>
              <a:rPr lang="pt-PT" dirty="0">
                <a:latin typeface="Century Gothic" panose="020B0502020202020204" pitchFamily="34" charset="0"/>
              </a:rPr>
              <a:t>, </a:t>
            </a:r>
            <a:r>
              <a:rPr lang="pt-PT" dirty="0" err="1">
                <a:latin typeface="Century Gothic" panose="020B0502020202020204" pitchFamily="34" charset="0"/>
              </a:rPr>
              <a:t>Amazon.es</a:t>
            </a:r>
            <a:r>
              <a:rPr lang="pt-PT" dirty="0">
                <a:latin typeface="Century Gothic" panose="020B0502020202020204" pitchFamily="34" charset="0"/>
              </a:rPr>
              <a:t>, </a:t>
            </a:r>
            <a:r>
              <a:rPr lang="pt-PT" dirty="0" err="1">
                <a:latin typeface="Century Gothic" panose="020B0502020202020204" pitchFamily="34" charset="0"/>
              </a:rPr>
              <a:t>Leya.com.pt/bertrand.pt</a:t>
            </a:r>
            <a:r>
              <a:rPr lang="pt-PT" dirty="0">
                <a:latin typeface="Century Gothic" panose="020B0502020202020204" pitchFamily="34" charset="0"/>
              </a:rPr>
              <a:t> (</a:t>
            </a:r>
            <a:r>
              <a:rPr lang="pt-PT" dirty="0" err="1">
                <a:latin typeface="Century Gothic" panose="020B0502020202020204" pitchFamily="34" charset="0"/>
              </a:rPr>
              <a:t>in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order</a:t>
            </a:r>
            <a:r>
              <a:rPr lang="pt-PT" dirty="0">
                <a:latin typeface="Century Gothic" panose="020B0502020202020204" pitchFamily="34" charset="0"/>
              </a:rPr>
              <a:t> to </a:t>
            </a:r>
            <a:r>
              <a:rPr lang="pt-PT" dirty="0" err="1">
                <a:latin typeface="Century Gothic" panose="020B0502020202020204" pitchFamily="34" charset="0"/>
              </a:rPr>
              <a:t>understand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the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European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market</a:t>
            </a:r>
            <a:r>
              <a:rPr lang="pt-PT" dirty="0">
                <a:latin typeface="Century Gothic" panose="020B0502020202020204" pitchFamily="34" charset="0"/>
              </a:rPr>
              <a:t>)</a:t>
            </a:r>
          </a:p>
          <a:p>
            <a:pPr marL="0" indent="0" algn="just">
              <a:buNone/>
            </a:pPr>
            <a:endParaRPr lang="pt-PT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068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ande plano de páginas de um livro">
            <a:extLst>
              <a:ext uri="{FF2B5EF4-FFF2-40B4-BE49-F238E27FC236}">
                <a16:creationId xmlns:a16="http://schemas.microsoft.com/office/drawing/2014/main" id="{E8B6E499-B9AF-4C9F-9B5A-1EFCE8B402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40" r="9545"/>
          <a:stretch/>
        </p:blipFill>
        <p:spPr>
          <a:xfrm>
            <a:off x="452761" y="10"/>
            <a:ext cx="564323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AE48B8D-7A59-42A4-A61B-B66E6063DD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649" y="2941320"/>
            <a:ext cx="3935262" cy="762000"/>
          </a:xfrm>
        </p:spPr>
        <p:txBody>
          <a:bodyPr rtlCol="0">
            <a:normAutofit/>
          </a:bodyPr>
          <a:lstStyle/>
          <a:p>
            <a:pPr algn="ctr"/>
            <a:r>
              <a:rPr lang="pt-PT" sz="3800" dirty="0" err="1">
                <a:solidFill>
                  <a:srgbClr val="FFFF00"/>
                </a:solidFill>
              </a:rPr>
              <a:t>Thank</a:t>
            </a:r>
            <a:r>
              <a:rPr lang="pt-PT" sz="3800" dirty="0">
                <a:solidFill>
                  <a:srgbClr val="FFFF00"/>
                </a:solidFill>
              </a:rPr>
              <a:t> </a:t>
            </a:r>
            <a:r>
              <a:rPr lang="pt-PT" sz="3800" dirty="0" err="1">
                <a:solidFill>
                  <a:srgbClr val="FFFF00"/>
                </a:solidFill>
              </a:rPr>
              <a:t>you</a:t>
            </a:r>
            <a:r>
              <a:rPr lang="pt-PT" sz="3800" dirty="0">
                <a:solidFill>
                  <a:srgbClr val="FFFF00"/>
                </a:solidFill>
              </a:rPr>
              <a:t>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871044-9D2C-42D1-8B31-E3D6F11C60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688" y="4800600"/>
            <a:ext cx="3950503" cy="1691640"/>
          </a:xfrm>
        </p:spPr>
        <p:txBody>
          <a:bodyPr rtlCol="0">
            <a:normAutofit/>
          </a:bodyPr>
          <a:lstStyle/>
          <a:p>
            <a:pPr rtl="0"/>
            <a:endParaRPr lang="pt-PT" dirty="0">
              <a:solidFill>
                <a:schemeClr val="tx1">
                  <a:lumMod val="85000"/>
                </a:schemeClr>
              </a:solidFill>
            </a:endParaRPr>
          </a:p>
          <a:p>
            <a:pPr rtl="0"/>
            <a:endParaRPr lang="pt-PT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882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BABA-6BFF-4FE1-92EC-96E5906F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87" y="729587"/>
            <a:ext cx="9692640" cy="1325562"/>
          </a:xfrm>
        </p:spPr>
        <p:txBody>
          <a:bodyPr rtlCol="0">
            <a:normAutofit fontScale="90000"/>
          </a:bodyPr>
          <a:lstStyle/>
          <a:p>
            <a:pPr algn="ctr" rtl="0"/>
            <a:br>
              <a:rPr lang="pt-PT" b="1" dirty="0">
                <a:latin typeface="Century Gothic" panose="020B0502020202020204" pitchFamily="34" charset="0"/>
              </a:rPr>
            </a:br>
            <a:br>
              <a:rPr lang="pt-PT" b="1" dirty="0">
                <a:latin typeface="Century Gothic" panose="020B0502020202020204" pitchFamily="34" charset="0"/>
              </a:rPr>
            </a:br>
            <a:br>
              <a:rPr lang="pt-PT" b="1" dirty="0">
                <a:latin typeface="Century Gothic" panose="020B0502020202020204" pitchFamily="34" charset="0"/>
              </a:rPr>
            </a:br>
            <a:br>
              <a:rPr lang="pt-PT" b="1" dirty="0">
                <a:latin typeface="Century Gothic" panose="020B0502020202020204" pitchFamily="34" charset="0"/>
              </a:rPr>
            </a:br>
            <a:r>
              <a:rPr lang="pt-PT" b="1" dirty="0" err="1">
                <a:latin typeface="Century Gothic" panose="020B0502020202020204" pitchFamily="34" charset="0"/>
              </a:rPr>
              <a:t>Should</a:t>
            </a:r>
            <a:r>
              <a:rPr lang="pt-PT" b="1" dirty="0">
                <a:latin typeface="Century Gothic" panose="020B0502020202020204" pitchFamily="34" charset="0"/>
              </a:rPr>
              <a:t> a Publisher </a:t>
            </a:r>
            <a:r>
              <a:rPr lang="pt-PT" b="1" dirty="0" err="1">
                <a:latin typeface="Century Gothic" panose="020B0502020202020204" pitchFamily="34" charset="0"/>
              </a:rPr>
              <a:t>make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changes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in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the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economic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book’s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market</a:t>
            </a:r>
            <a:r>
              <a:rPr lang="pt-PT" b="1" dirty="0">
                <a:latin typeface="Century Gothic" panose="020B0502020202020204" pitchFamily="34" charset="0"/>
              </a:rPr>
              <a:t>, </a:t>
            </a:r>
            <a:r>
              <a:rPr lang="pt-PT" b="1" dirty="0" err="1">
                <a:latin typeface="Century Gothic" panose="020B0502020202020204" pitchFamily="34" charset="0"/>
              </a:rPr>
              <a:t>due</a:t>
            </a:r>
            <a:r>
              <a:rPr lang="pt-PT" b="1" dirty="0">
                <a:latin typeface="Century Gothic" panose="020B0502020202020204" pitchFamily="34" charset="0"/>
              </a:rPr>
              <a:t> to Covid-19?</a:t>
            </a:r>
          </a:p>
        </p:txBody>
      </p:sp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D07ABABE-A406-402B-8BA6-C0CE5DF3E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2937" y="3429000"/>
            <a:ext cx="3839470" cy="2450725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  <a:innerShdw blurRad="63500" dist="50800" dir="13500000">
              <a:schemeClr val="accent2">
                <a:lumMod val="75000"/>
                <a:alpha val="50000"/>
              </a:schemeClr>
            </a:innerShdw>
            <a:softEdge rad="3175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AEAB2A4-16C7-4084-ADC2-5C23EFD74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726" y="2498276"/>
            <a:ext cx="3839470" cy="278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36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BABA-6BFF-4FE1-92EC-96E5906F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</p:spPr>
        <p:txBody>
          <a:bodyPr rtlCol="0">
            <a:normAutofit/>
          </a:bodyPr>
          <a:lstStyle/>
          <a:p>
            <a:pPr algn="ctr" rtl="0"/>
            <a:r>
              <a:rPr lang="pt-PT" b="1" dirty="0" err="1">
                <a:latin typeface="Century Gothic" panose="020B0502020202020204" pitchFamily="34" charset="0"/>
              </a:rPr>
              <a:t>Topic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and</a:t>
            </a:r>
            <a:r>
              <a:rPr lang="pt-PT" b="1" dirty="0">
                <a:latin typeface="Century Gothic" panose="020B0502020202020204" pitchFamily="34" charset="0"/>
              </a:rPr>
              <a:t> core </a:t>
            </a:r>
            <a:r>
              <a:rPr lang="pt-PT" b="1" dirty="0" err="1">
                <a:latin typeface="Century Gothic" panose="020B0502020202020204" pitchFamily="34" charset="0"/>
              </a:rPr>
              <a:t>questions</a:t>
            </a:r>
            <a:endParaRPr lang="pt-PT" b="1" dirty="0">
              <a:latin typeface="Century Gothic" panose="020B0502020202020204" pitchFamily="34" charset="0"/>
            </a:endParaRP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793BC09-5E7E-4E72-B6F9-0C0CC5141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pt-PT" b="1" u="sng" dirty="0" err="1">
                <a:latin typeface="Century Gothic" panose="020B0502020202020204" pitchFamily="34" charset="0"/>
              </a:rPr>
              <a:t>Topic</a:t>
            </a:r>
            <a:r>
              <a:rPr lang="pt-PT" b="1" u="sng" dirty="0">
                <a:latin typeface="Century Gothic" panose="020B0502020202020204" pitchFamily="34" charset="0"/>
              </a:rPr>
              <a:t> </a:t>
            </a:r>
            <a:r>
              <a:rPr lang="pt-PT" b="1" u="sng" dirty="0" err="1">
                <a:latin typeface="Century Gothic" panose="020B0502020202020204" pitchFamily="34" charset="0"/>
              </a:rPr>
              <a:t>of</a:t>
            </a:r>
            <a:r>
              <a:rPr lang="pt-PT" b="1" u="sng" dirty="0">
                <a:latin typeface="Century Gothic" panose="020B0502020202020204" pitchFamily="34" charset="0"/>
              </a:rPr>
              <a:t> </a:t>
            </a:r>
            <a:r>
              <a:rPr lang="pt-PT" b="1" u="sng" dirty="0" err="1">
                <a:latin typeface="Century Gothic" panose="020B0502020202020204" pitchFamily="34" charset="0"/>
              </a:rPr>
              <a:t>interest</a:t>
            </a:r>
            <a:r>
              <a:rPr lang="pt-PT" b="1" u="sng" dirty="0">
                <a:latin typeface="Century Gothic" panose="020B0502020202020204" pitchFamily="34" charset="0"/>
              </a:rPr>
              <a:t>: </a:t>
            </a:r>
            <a:r>
              <a:rPr lang="pt-PT" dirty="0" err="1">
                <a:latin typeface="Century Gothic" panose="020B0502020202020204" pitchFamily="34" charset="0"/>
              </a:rPr>
              <a:t>books</a:t>
            </a:r>
            <a:endParaRPr lang="pt-PT" dirty="0">
              <a:latin typeface="Century Gothic" panose="020B0502020202020204" pitchFamily="34" charset="0"/>
            </a:endParaRPr>
          </a:p>
          <a:p>
            <a:pPr marL="0" indent="0" algn="just">
              <a:buNone/>
            </a:pPr>
            <a:r>
              <a:rPr lang="pt-PT" b="1" u="sng" dirty="0" err="1">
                <a:latin typeface="Century Gothic" panose="020B0502020202020204" pitchFamily="34" charset="0"/>
              </a:rPr>
              <a:t>Subject</a:t>
            </a:r>
            <a:r>
              <a:rPr lang="pt-PT" b="1" u="sng" dirty="0">
                <a:latin typeface="Century Gothic" panose="020B0502020202020204" pitchFamily="34" charset="0"/>
              </a:rPr>
              <a:t>: </a:t>
            </a:r>
            <a:r>
              <a:rPr lang="pt-PT" dirty="0">
                <a:latin typeface="Century Gothic" panose="020B0502020202020204" pitchFamily="34" charset="0"/>
              </a:rPr>
              <a:t>Business, </a:t>
            </a:r>
            <a:r>
              <a:rPr lang="pt-PT" dirty="0" err="1">
                <a:latin typeface="Century Gothic" panose="020B0502020202020204" pitchFamily="34" charset="0"/>
              </a:rPr>
              <a:t>Finance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and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Law</a:t>
            </a:r>
            <a:r>
              <a:rPr lang="pt-PT" dirty="0">
                <a:latin typeface="Century Gothic" panose="020B0502020202020204" pitchFamily="34" charset="0"/>
              </a:rPr>
              <a:t> – </a:t>
            </a:r>
            <a:r>
              <a:rPr lang="pt-PT" dirty="0" err="1">
                <a:latin typeface="Century Gothic" panose="020B0502020202020204" pitchFamily="34" charset="0"/>
              </a:rPr>
              <a:t>specifically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Economics</a:t>
            </a:r>
            <a:endParaRPr lang="pt-PT" dirty="0">
              <a:latin typeface="Century Gothic" panose="020B0502020202020204" pitchFamily="34" charset="0"/>
            </a:endParaRPr>
          </a:p>
          <a:p>
            <a:pPr marL="0" indent="0" algn="just">
              <a:buNone/>
            </a:pPr>
            <a:r>
              <a:rPr lang="pt-PT" b="1" u="sng" dirty="0" err="1">
                <a:latin typeface="Century Gothic" panose="020B0502020202020204" pitchFamily="34" charset="0"/>
              </a:rPr>
              <a:t>Where</a:t>
            </a:r>
            <a:r>
              <a:rPr lang="pt-PT" b="1" u="sng" dirty="0">
                <a:latin typeface="Century Gothic" panose="020B0502020202020204" pitchFamily="34" charset="0"/>
              </a:rPr>
              <a:t>: </a:t>
            </a:r>
            <a:r>
              <a:rPr lang="pt-PT" dirty="0" err="1">
                <a:latin typeface="Century Gothic" panose="020B0502020202020204" pitchFamily="34" charset="0"/>
              </a:rPr>
              <a:t>Amazon.co.uk</a:t>
            </a:r>
            <a:endParaRPr lang="pt-PT" dirty="0">
              <a:latin typeface="Century Gothic" panose="020B0502020202020204" pitchFamily="34" charset="0"/>
            </a:endParaRPr>
          </a:p>
          <a:p>
            <a:pPr marL="0" indent="0" algn="just">
              <a:buNone/>
            </a:pPr>
            <a:r>
              <a:rPr lang="pt-PT" b="1" u="sng" dirty="0" err="1">
                <a:latin typeface="Century Gothic" panose="020B0502020202020204" pitchFamily="34" charset="0"/>
              </a:rPr>
              <a:t>Time</a:t>
            </a:r>
            <a:r>
              <a:rPr lang="pt-PT" b="1" u="sng" dirty="0">
                <a:latin typeface="Century Gothic" panose="020B0502020202020204" pitchFamily="34" charset="0"/>
              </a:rPr>
              <a:t>: </a:t>
            </a:r>
            <a:r>
              <a:rPr lang="pt-PT" dirty="0" err="1">
                <a:latin typeface="Century Gothic" panose="020B0502020202020204" pitchFamily="34" charset="0"/>
              </a:rPr>
              <a:t>October</a:t>
            </a:r>
            <a:r>
              <a:rPr lang="pt-PT" dirty="0">
                <a:latin typeface="Century Gothic" panose="020B0502020202020204" pitchFamily="34" charset="0"/>
              </a:rPr>
              <a:t> 2019 </a:t>
            </a:r>
            <a:r>
              <a:rPr lang="pt-PT" dirty="0" err="1">
                <a:latin typeface="Century Gothic" panose="020B0502020202020204" pitchFamily="34" charset="0"/>
              </a:rPr>
              <a:t>and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October</a:t>
            </a:r>
            <a:r>
              <a:rPr lang="pt-PT" dirty="0">
                <a:latin typeface="Century Gothic" panose="020B0502020202020204" pitchFamily="34" charset="0"/>
              </a:rPr>
              <a:t> 2020 as </a:t>
            </a:r>
            <a:r>
              <a:rPr lang="pt-PT" dirty="0" err="1">
                <a:latin typeface="Century Gothic" panose="020B0502020202020204" pitchFamily="34" charset="0"/>
              </a:rPr>
              <a:t>publication</a:t>
            </a:r>
            <a:r>
              <a:rPr lang="pt-PT" dirty="0">
                <a:latin typeface="Century Gothic" panose="020B0502020202020204" pitchFamily="34" charset="0"/>
              </a:rPr>
              <a:t> date</a:t>
            </a:r>
          </a:p>
          <a:p>
            <a:pPr marL="0" indent="0" algn="just">
              <a:buNone/>
            </a:pPr>
            <a:endParaRPr lang="pt-PT" dirty="0">
              <a:latin typeface="Century Gothic" panose="020B0502020202020204" pitchFamily="34" charset="0"/>
            </a:endParaRPr>
          </a:p>
          <a:p>
            <a:pPr algn="l"/>
            <a:r>
              <a:rPr lang="pt-PT" b="1" u="sng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Questions</a:t>
            </a:r>
            <a:r>
              <a:rPr lang="pt-PT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en-US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for </a:t>
            </a:r>
            <a:r>
              <a:rPr lang="en-US" b="1" i="0" u="sng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Century Gothic" panose="020B0502020202020204" pitchFamily="34" charset="0"/>
              </a:rPr>
              <a:t>Statistical hypothesis testing</a:t>
            </a:r>
          </a:p>
          <a:p>
            <a:pPr marL="0" indent="0" algn="just">
              <a:buNone/>
            </a:pPr>
            <a:endParaRPr lang="pt-PT" b="1" u="sng" dirty="0">
              <a:latin typeface="Century Gothic" panose="020B0502020202020204" pitchFamily="34" charset="0"/>
            </a:endParaRPr>
          </a:p>
          <a:p>
            <a:pPr algn="just">
              <a:buFont typeface="Wingdings" panose="05000000000000000000" pitchFamily="2" charset="2"/>
              <a:buChar char="q"/>
            </a:pPr>
            <a:r>
              <a:rPr lang="pt-PT" dirty="0">
                <a:latin typeface="Century Gothic" panose="020B0502020202020204" pitchFamily="34" charset="0"/>
              </a:rPr>
              <a:t>	</a:t>
            </a:r>
            <a:r>
              <a:rPr lang="pt-PT" dirty="0" err="1">
                <a:latin typeface="Century Gothic" panose="020B0502020202020204" pitchFamily="34" charset="0"/>
              </a:rPr>
              <a:t>Has</a:t>
            </a:r>
            <a:r>
              <a:rPr lang="pt-PT" dirty="0">
                <a:latin typeface="Century Gothic" panose="020B0502020202020204" pitchFamily="34" charset="0"/>
              </a:rPr>
              <a:t> Covid-19 </a:t>
            </a:r>
            <a:r>
              <a:rPr lang="pt-PT" dirty="0" err="1">
                <a:latin typeface="Century Gothic" panose="020B0502020202020204" pitchFamily="34" charset="0"/>
              </a:rPr>
              <a:t>Pandemic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influence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in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the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subject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of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economics</a:t>
            </a:r>
            <a:r>
              <a:rPr lang="pt-PT" dirty="0">
                <a:latin typeface="Century Gothic" panose="020B0502020202020204" pitchFamily="34" charset="0"/>
              </a:rPr>
              <a:t> 	</a:t>
            </a:r>
            <a:r>
              <a:rPr lang="pt-PT" dirty="0" err="1">
                <a:latin typeface="Century Gothic" panose="020B0502020202020204" pitchFamily="34" charset="0"/>
              </a:rPr>
              <a:t>books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published</a:t>
            </a:r>
            <a:r>
              <a:rPr lang="pt-PT" dirty="0">
                <a:latin typeface="Century Gothic" panose="020B0502020202020204" pitchFamily="34" charset="0"/>
              </a:rPr>
              <a:t>?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PT" dirty="0">
                <a:latin typeface="Century Gothic" panose="020B0502020202020204" pitchFamily="34" charset="0"/>
              </a:rPr>
              <a:t>	</a:t>
            </a:r>
            <a:r>
              <a:rPr lang="pt-PT" dirty="0" err="1">
                <a:latin typeface="Century Gothic" panose="020B0502020202020204" pitchFamily="34" charset="0"/>
              </a:rPr>
              <a:t>And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in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the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number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of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pages</a:t>
            </a:r>
            <a:r>
              <a:rPr lang="pt-PT" dirty="0">
                <a:latin typeface="Century Gothic" panose="020B0502020202020204" pitchFamily="34" charset="0"/>
              </a:rPr>
              <a:t>?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PT" dirty="0">
                <a:latin typeface="Century Gothic" panose="020B0502020202020204" pitchFamily="34" charset="0"/>
              </a:rPr>
              <a:t>	</a:t>
            </a:r>
            <a:r>
              <a:rPr lang="pt-PT" dirty="0" err="1">
                <a:latin typeface="Century Gothic" panose="020B0502020202020204" pitchFamily="34" charset="0"/>
              </a:rPr>
              <a:t>And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in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the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price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of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books</a:t>
            </a:r>
            <a:r>
              <a:rPr lang="pt-PT" dirty="0">
                <a:latin typeface="Century Gothic" panose="020B0502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92096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BABA-6BFF-4FE1-92EC-96E5906F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190" y="365760"/>
            <a:ext cx="9692640" cy="1325562"/>
          </a:xfrm>
        </p:spPr>
        <p:txBody>
          <a:bodyPr rtlCol="0">
            <a:normAutofit/>
          </a:bodyPr>
          <a:lstStyle/>
          <a:p>
            <a:pPr algn="ctr" rtl="0"/>
            <a:r>
              <a:rPr lang="pt-PT" b="1" dirty="0" err="1">
                <a:latin typeface="Century Gothic" panose="020B0502020202020204" pitchFamily="34" charset="0"/>
              </a:rPr>
              <a:t>Amazon.co.uk</a:t>
            </a:r>
            <a:r>
              <a:rPr lang="pt-PT" b="1" dirty="0">
                <a:latin typeface="Century Gothic" panose="020B0502020202020204" pitchFamily="34" charset="0"/>
              </a:rPr>
              <a:t>: </a:t>
            </a:r>
            <a:r>
              <a:rPr lang="pt-PT" b="1" dirty="0" err="1">
                <a:latin typeface="Century Gothic" panose="020B0502020202020204" pitchFamily="34" charset="0"/>
              </a:rPr>
              <a:t>Let’s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collect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data</a:t>
            </a:r>
            <a:endParaRPr lang="pt-PT" b="1" dirty="0">
              <a:latin typeface="Century Gothic" panose="020B0502020202020204" pitchFamily="34" charset="0"/>
            </a:endParaRP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8B50581-F6E9-490E-9082-EC6C89406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89863" y="1691322"/>
            <a:ext cx="6029521" cy="497746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0049F1F-B395-4145-BE15-A01898AECC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90" y="2966949"/>
            <a:ext cx="2646545" cy="198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250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BABA-6BFF-4FE1-92EC-96E5906F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258" y="363030"/>
            <a:ext cx="9692640" cy="1325562"/>
          </a:xfrm>
        </p:spPr>
        <p:txBody>
          <a:bodyPr rtlCol="0">
            <a:normAutofit/>
          </a:bodyPr>
          <a:lstStyle/>
          <a:p>
            <a:pPr algn="ctr" rtl="0"/>
            <a:r>
              <a:rPr lang="pt-PT" b="1" dirty="0">
                <a:latin typeface="Century Gothic" panose="020B0502020202020204" pitchFamily="34" charset="0"/>
              </a:rPr>
              <a:t>Excel: </a:t>
            </a:r>
            <a:r>
              <a:rPr lang="pt-PT" b="1" dirty="0" err="1">
                <a:latin typeface="Century Gothic" panose="020B0502020202020204" pitchFamily="34" charset="0"/>
              </a:rPr>
              <a:t>Create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table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and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csv</a:t>
            </a:r>
            <a:r>
              <a:rPr lang="pt-PT" b="1" dirty="0">
                <a:latin typeface="Century Gothic" panose="020B0502020202020204" pitchFamily="34" charset="0"/>
              </a:rPr>
              <a:t> file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FCEBDBB8-330E-41A6-98C7-93E2AEE860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2731" y="2209141"/>
            <a:ext cx="7804590" cy="4283099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CA690FD-D4BA-407B-8F0F-09BB67FDF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05" y="3554986"/>
            <a:ext cx="1996280" cy="111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17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BABA-6BFF-4FE1-92EC-96E5906F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87" y="406703"/>
            <a:ext cx="9692640" cy="1325562"/>
          </a:xfrm>
        </p:spPr>
        <p:txBody>
          <a:bodyPr rtlCol="0">
            <a:normAutofit/>
          </a:bodyPr>
          <a:lstStyle/>
          <a:p>
            <a:pPr algn="ctr" rtl="0"/>
            <a:r>
              <a:rPr lang="pt-PT" b="1" dirty="0" err="1">
                <a:latin typeface="Century Gothic" panose="020B0502020202020204" pitchFamily="34" charset="0"/>
              </a:rPr>
              <a:t>Python</a:t>
            </a:r>
            <a:r>
              <a:rPr lang="pt-PT" b="1" dirty="0">
                <a:latin typeface="Century Gothic" panose="020B0502020202020204" pitchFamily="34" charset="0"/>
              </a:rPr>
              <a:t>: </a:t>
            </a:r>
            <a:r>
              <a:rPr lang="pt-PT" b="1" dirty="0" err="1">
                <a:latin typeface="Century Gothic" panose="020B0502020202020204" pitchFamily="34" charset="0"/>
              </a:rPr>
              <a:t>let’s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do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i="0" dirty="0" err="1">
                <a:effectLst/>
                <a:latin typeface="Century Gothic" panose="020B0502020202020204" pitchFamily="34" charset="0"/>
              </a:rPr>
              <a:t>Statistical</a:t>
            </a:r>
            <a:r>
              <a:rPr lang="pt-PT" b="1" i="0" dirty="0">
                <a:effectLst/>
                <a:latin typeface="Century Gothic" panose="020B0502020202020204" pitchFamily="34" charset="0"/>
              </a:rPr>
              <a:t> </a:t>
            </a:r>
            <a:r>
              <a:rPr lang="pt-PT" b="1" i="0" dirty="0" err="1">
                <a:effectLst/>
                <a:latin typeface="Century Gothic" panose="020B0502020202020204" pitchFamily="34" charset="0"/>
              </a:rPr>
              <a:t>hypothesis</a:t>
            </a:r>
            <a:r>
              <a:rPr lang="pt-PT" b="1" i="0" dirty="0">
                <a:effectLst/>
                <a:latin typeface="Century Gothic" panose="020B0502020202020204" pitchFamily="34" charset="0"/>
              </a:rPr>
              <a:t> </a:t>
            </a:r>
            <a:r>
              <a:rPr lang="pt-PT" b="1" i="0" dirty="0" err="1">
                <a:effectLst/>
                <a:latin typeface="Century Gothic" panose="020B0502020202020204" pitchFamily="34" charset="0"/>
              </a:rPr>
              <a:t>testing</a:t>
            </a:r>
            <a:r>
              <a:rPr lang="pt-PT" b="1" i="0" dirty="0">
                <a:effectLst/>
                <a:latin typeface="Century Gothic" panose="020B0502020202020204" pitchFamily="34" charset="0"/>
              </a:rPr>
              <a:t> </a:t>
            </a:r>
            <a:endParaRPr lang="pt-PT" b="1" dirty="0">
              <a:latin typeface="Century Gothic" panose="020B0502020202020204" pitchFamily="34" charset="0"/>
            </a:endParaRP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91CAFC81-7FEC-43E5-AFB6-B1D92B1A0C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76544" y="2045388"/>
            <a:ext cx="8135485" cy="4267796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FBD74BF-759B-4208-B473-83F90CA57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326" y="3674659"/>
            <a:ext cx="2221290" cy="75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68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BABA-6BFF-4FE1-92EC-96E5906F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860" y="379407"/>
            <a:ext cx="9692640" cy="1325562"/>
          </a:xfrm>
        </p:spPr>
        <p:txBody>
          <a:bodyPr rtlCol="0">
            <a:normAutofit/>
          </a:bodyPr>
          <a:lstStyle/>
          <a:p>
            <a:pPr algn="ctr" rtl="0"/>
            <a:r>
              <a:rPr lang="pt-PT" b="1" dirty="0" err="1">
                <a:latin typeface="Century Gothic" panose="020B0502020202020204" pitchFamily="34" charset="0"/>
              </a:rPr>
              <a:t>Hypothesis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testing</a:t>
            </a:r>
            <a:endParaRPr lang="pt-PT" b="1" dirty="0">
              <a:latin typeface="Century Gothic" panose="020B0502020202020204" pitchFamily="34" charset="0"/>
            </a:endParaRP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793BC09-5E7E-4E72-B6F9-0C0CC5141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pt-PT" b="1" dirty="0" err="1">
                <a:latin typeface="Century Gothic" panose="020B0502020202020204" pitchFamily="34" charset="0"/>
              </a:rPr>
              <a:t>scipy.stats.ttest_ind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dirty="0">
                <a:latin typeface="Century Gothic" panose="020B0502020202020204" pitchFamily="34" charset="0"/>
              </a:rPr>
              <a:t>(</a:t>
            </a:r>
            <a:r>
              <a:rPr lang="pt-PT" dirty="0" err="1">
                <a:latin typeface="Century Gothic" panose="020B0502020202020204" pitchFamily="34" charset="0"/>
              </a:rPr>
              <a:t>for</a:t>
            </a:r>
            <a:r>
              <a:rPr lang="pt-PT" dirty="0">
                <a:latin typeface="Century Gothic" panose="020B0502020202020204" pitchFamily="34" charset="0"/>
              </a:rPr>
              <a:t> </a:t>
            </a:r>
            <a:r>
              <a:rPr lang="pt-PT" dirty="0" err="1">
                <a:latin typeface="Century Gothic" panose="020B0502020202020204" pitchFamily="34" charset="0"/>
              </a:rPr>
              <a:t>pages</a:t>
            </a:r>
            <a:r>
              <a:rPr lang="pt-PT" dirty="0">
                <a:latin typeface="Century Gothic" panose="020B0502020202020204" pitchFamily="34" charset="0"/>
              </a:rPr>
              <a:t>)</a:t>
            </a: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	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st.ttest_ind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(books_19['pages'], books_20['pages'])</a:t>
            </a:r>
          </a:p>
          <a:p>
            <a:pPr marL="0" indent="0" algn="ctr">
              <a:buNone/>
            </a:pPr>
            <a:r>
              <a:rPr lang="pt-PT" dirty="0">
                <a:latin typeface="Century Gothic" panose="020B0502020202020204" pitchFamily="34" charset="0"/>
              </a:rPr>
              <a:t>pvalue=0.9950688391916672</a:t>
            </a:r>
          </a:p>
          <a:p>
            <a:pPr marL="0" indent="0" algn="ctr">
              <a:buNone/>
            </a:pPr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3" name="Seta: Para Baixo 2">
            <a:extLst>
              <a:ext uri="{FF2B5EF4-FFF2-40B4-BE49-F238E27FC236}">
                <a16:creationId xmlns:a16="http://schemas.microsoft.com/office/drawing/2014/main" id="{62816D17-1395-431E-84D6-500B1C2E0E05}"/>
              </a:ext>
            </a:extLst>
          </p:cNvPr>
          <p:cNvSpPr/>
          <p:nvPr/>
        </p:nvSpPr>
        <p:spPr>
          <a:xfrm>
            <a:off x="4831307" y="3657600"/>
            <a:ext cx="614149" cy="723331"/>
          </a:xfrm>
          <a:prstGeom prst="downArrow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A6738D3-D214-4DFE-B782-940BE3EBA27E}"/>
              </a:ext>
            </a:extLst>
          </p:cNvPr>
          <p:cNvSpPr txBox="1"/>
          <p:nvPr/>
        </p:nvSpPr>
        <p:spPr>
          <a:xfrm>
            <a:off x="1029860" y="4763068"/>
            <a:ext cx="9692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H0: </a:t>
            </a:r>
            <a:r>
              <a:rPr lang="en-US" b="1" dirty="0">
                <a:latin typeface="Century Gothic" panose="020B0502020202020204" pitchFamily="34" charset="0"/>
              </a:rPr>
              <a:t>the number of pages </a:t>
            </a:r>
            <a:r>
              <a:rPr lang="en-US" dirty="0">
                <a:latin typeface="Century Gothic" panose="020B0502020202020204" pitchFamily="34" charset="0"/>
              </a:rPr>
              <a:t>from the different books </a:t>
            </a:r>
            <a:r>
              <a:rPr lang="en-US" b="1" dirty="0">
                <a:latin typeface="Century Gothic" panose="020B0502020202020204" pitchFamily="34" charset="0"/>
              </a:rPr>
              <a:t>is equal </a:t>
            </a:r>
            <a:r>
              <a:rPr lang="en-US" dirty="0">
                <a:latin typeface="Century Gothic" panose="020B0502020202020204" pitchFamily="34" charset="0"/>
              </a:rPr>
              <a:t>to the number of pages between October 2019 and October 2020</a:t>
            </a:r>
          </a:p>
        </p:txBody>
      </p:sp>
    </p:spTree>
    <p:extLst>
      <p:ext uri="{BB962C8B-B14F-4D97-AF65-F5344CB8AC3E}">
        <p14:creationId xmlns:p14="http://schemas.microsoft.com/office/powerpoint/2010/main" val="3237034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BABA-6BFF-4FE1-92EC-96E5906F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9860" y="379407"/>
            <a:ext cx="9692640" cy="1325562"/>
          </a:xfrm>
        </p:spPr>
        <p:txBody>
          <a:bodyPr rtlCol="0">
            <a:normAutofit/>
          </a:bodyPr>
          <a:lstStyle/>
          <a:p>
            <a:pPr algn="ctr" rtl="0"/>
            <a:r>
              <a:rPr lang="pt-PT" b="1" dirty="0" err="1">
                <a:latin typeface="Century Gothic" panose="020B0502020202020204" pitchFamily="34" charset="0"/>
              </a:rPr>
              <a:t>Hypothesis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testing</a:t>
            </a:r>
            <a:endParaRPr lang="pt-PT" b="1" dirty="0">
              <a:latin typeface="Century Gothic" panose="020B0502020202020204" pitchFamily="34" charset="0"/>
            </a:endParaRP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793BC09-5E7E-4E72-B6F9-0C0CC5141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b="1" dirty="0" err="1">
                <a:latin typeface="Century Gothic" panose="020B0502020202020204" pitchFamily="34" charset="0"/>
              </a:rPr>
              <a:t>scipy.stats.ttest_rel</a:t>
            </a:r>
            <a:endParaRPr lang="en-US" b="1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dirty="0">
              <a:latin typeface="Century Gothic" panose="020B0502020202020204" pitchFamily="34" charset="0"/>
            </a:endParaRPr>
          </a:p>
          <a:p>
            <a:endParaRPr lang="pt-PT" dirty="0">
              <a:latin typeface="Century Gothic" panose="020B0502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244A00-DBD3-445D-8A7F-DC3DCB05F51C}"/>
              </a:ext>
            </a:extLst>
          </p:cNvPr>
          <p:cNvSpPr txBox="1"/>
          <p:nvPr/>
        </p:nvSpPr>
        <p:spPr>
          <a:xfrm>
            <a:off x="2334768" y="2729131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st.ttest_ind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(books_19['price'], books_20['price'])</a:t>
            </a:r>
            <a:endParaRPr lang="pt-PT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8BBEE1B-C0C5-483F-AB68-D8EA9E89C675}"/>
              </a:ext>
            </a:extLst>
          </p:cNvPr>
          <p:cNvSpPr txBox="1"/>
          <p:nvPr/>
        </p:nvSpPr>
        <p:spPr>
          <a:xfrm>
            <a:off x="3050275" y="3247746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latin typeface="Century Gothic" panose="020B0502020202020204" pitchFamily="34" charset="0"/>
              </a:rPr>
              <a:t>		pvalue=0.6301918971332217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D58C2B7-FACC-470C-8258-373E97535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640" y="3763904"/>
            <a:ext cx="767166" cy="88998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377BD73-71E7-404E-8ACB-B4859489A23E}"/>
              </a:ext>
            </a:extLst>
          </p:cNvPr>
          <p:cNvSpPr txBox="1"/>
          <p:nvPr/>
        </p:nvSpPr>
        <p:spPr>
          <a:xfrm>
            <a:off x="1119935" y="4800713"/>
            <a:ext cx="951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H0: </a:t>
            </a:r>
            <a:r>
              <a:rPr lang="en-US" b="1" dirty="0">
                <a:latin typeface="Century Gothic" panose="020B0502020202020204" pitchFamily="34" charset="0"/>
              </a:rPr>
              <a:t>the price </a:t>
            </a:r>
            <a:r>
              <a:rPr lang="en-US" dirty="0">
                <a:latin typeface="Century Gothic" panose="020B0502020202020204" pitchFamily="34" charset="0"/>
              </a:rPr>
              <a:t>from the different books </a:t>
            </a:r>
            <a:r>
              <a:rPr lang="en-US" b="1" dirty="0">
                <a:latin typeface="Century Gothic" panose="020B0502020202020204" pitchFamily="34" charset="0"/>
              </a:rPr>
              <a:t>is equal </a:t>
            </a:r>
            <a:r>
              <a:rPr lang="en-US" dirty="0">
                <a:latin typeface="Century Gothic" panose="020B0502020202020204" pitchFamily="34" charset="0"/>
              </a:rPr>
              <a:t>to the price between October 2019 and October 2020</a:t>
            </a:r>
            <a:endParaRPr lang="pt-PT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561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5BABA-6BFF-4FE1-92EC-96E5906F5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2565" y="393055"/>
            <a:ext cx="9692640" cy="1325562"/>
          </a:xfrm>
        </p:spPr>
        <p:txBody>
          <a:bodyPr rtlCol="0">
            <a:normAutofit/>
          </a:bodyPr>
          <a:lstStyle/>
          <a:p>
            <a:pPr algn="ctr" rtl="0"/>
            <a:r>
              <a:rPr lang="pt-PT" b="1" dirty="0" err="1">
                <a:latin typeface="Century Gothic" panose="020B0502020202020204" pitchFamily="34" charset="0"/>
              </a:rPr>
              <a:t>Hypothesis</a:t>
            </a:r>
            <a:r>
              <a:rPr lang="pt-PT" b="1" dirty="0">
                <a:latin typeface="Century Gothic" panose="020B0502020202020204" pitchFamily="34" charset="0"/>
              </a:rPr>
              <a:t> </a:t>
            </a:r>
            <a:r>
              <a:rPr lang="pt-PT" b="1" dirty="0" err="1">
                <a:latin typeface="Century Gothic" panose="020B0502020202020204" pitchFamily="34" charset="0"/>
              </a:rPr>
              <a:t>testing</a:t>
            </a:r>
            <a:endParaRPr lang="pt-PT" b="1" dirty="0">
              <a:latin typeface="Century Gothic" panose="020B0502020202020204" pitchFamily="34" charset="0"/>
            </a:endParaRP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7793BC09-5E7E-4E72-B6F9-0C0CC5141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pt-PT" altLang="pt-PT" b="1" i="0" u="none" strike="noStrike" cap="none" normalizeH="0" baseline="0" dirty="0">
                <a:ln>
                  <a:noFill/>
                </a:ln>
                <a:effectLst/>
                <a:latin typeface="Century Gothic" panose="020B0502020202020204" pitchFamily="34" charset="0"/>
              </a:rPr>
              <a:t>scipy.stats.chi2_contingency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pt-PT" altLang="pt-PT" b="1" dirty="0">
              <a:latin typeface="Century Gothic" panose="020B0502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pt-PT" b="1" i="0" u="none" strike="noStrike" cap="none" normalizeH="0" baseline="0" dirty="0">
                <a:ln>
                  <a:noFill/>
                </a:ln>
                <a:effectLst/>
                <a:latin typeface="Century Gothic" panose="020B0502020202020204" pitchFamily="34" charset="0"/>
              </a:rPr>
              <a:t>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pt-PT" b="1" dirty="0">
                <a:latin typeface="Century Gothic" panose="020B0502020202020204" pitchFamily="34" charset="0"/>
              </a:rPr>
              <a:t>	</a:t>
            </a:r>
            <a:r>
              <a:rPr kumimoji="0" lang="en-US" altLang="pt-PT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st.chi2_contingency(</a:t>
            </a:r>
            <a:r>
              <a:rPr kumimoji="0" lang="en-US" altLang="pt-PT" b="1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np.array</a:t>
            </a:r>
            <a:r>
              <a:rPr kumimoji="0" lang="en-US" altLang="pt-PT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(</a:t>
            </a:r>
            <a:r>
              <a:rPr kumimoji="0" lang="en-US" altLang="pt-PT" b="1" i="0" u="none" strike="noStrike" cap="none" normalizeH="0" baseline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evolution_table</a:t>
            </a:r>
            <a:r>
              <a:rPr kumimoji="0" lang="en-US" altLang="pt-PT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))</a:t>
            </a:r>
            <a:endParaRPr kumimoji="0" lang="pt-PT" altLang="pt-PT" b="1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7DC55C7-1943-4CBD-A00B-21501CCD6FFE}"/>
              </a:ext>
            </a:extLst>
          </p:cNvPr>
          <p:cNvSpPr txBox="1"/>
          <p:nvPr/>
        </p:nvSpPr>
        <p:spPr>
          <a:xfrm>
            <a:off x="3050275" y="3247746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pvalue=</a:t>
            </a:r>
            <a:r>
              <a:rPr lang="pt-PT" dirty="0">
                <a:solidFill>
                  <a:schemeClr val="tx1">
                    <a:lumMod val="95000"/>
                    <a:lumOff val="5000"/>
                  </a:schemeClr>
                </a:solidFill>
                <a:latin typeface="Century Gothic" panose="020B0502020202020204" pitchFamily="34" charset="0"/>
              </a:rPr>
              <a:t> 0.3089623054808429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B6DC87E-5B07-4070-BF0E-BD5F1DF83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147" y="3816196"/>
            <a:ext cx="762066" cy="89009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E4F4773-76D8-4BC2-8370-2F23EDC5616C}"/>
              </a:ext>
            </a:extLst>
          </p:cNvPr>
          <p:cNvSpPr txBox="1"/>
          <p:nvPr/>
        </p:nvSpPr>
        <p:spPr>
          <a:xfrm>
            <a:off x="1585416" y="5036024"/>
            <a:ext cx="8486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The </a:t>
            </a:r>
            <a:r>
              <a:rPr lang="en-US" b="1" dirty="0">
                <a:latin typeface="Century Gothic" panose="020B0502020202020204" pitchFamily="34" charset="0"/>
              </a:rPr>
              <a:t>subject </a:t>
            </a:r>
            <a:r>
              <a:rPr lang="en-US" dirty="0">
                <a:latin typeface="Century Gothic" panose="020B0502020202020204" pitchFamily="34" charset="0"/>
              </a:rPr>
              <a:t>are </a:t>
            </a:r>
            <a:r>
              <a:rPr lang="en-US" b="1" dirty="0">
                <a:latin typeface="Century Gothic" panose="020B0502020202020204" pitchFamily="34" charset="0"/>
              </a:rPr>
              <a:t>independent</a:t>
            </a:r>
            <a:r>
              <a:rPr lang="en-US" dirty="0">
                <a:latin typeface="Century Gothic" panose="020B0502020202020204" pitchFamily="34" charset="0"/>
              </a:rPr>
              <a:t> of the "before covid-19" and "after covid-19"</a:t>
            </a:r>
          </a:p>
        </p:txBody>
      </p:sp>
    </p:spTree>
    <p:extLst>
      <p:ext uri="{BB962C8B-B14F-4D97-AF65-F5344CB8AC3E}">
        <p14:creationId xmlns:p14="http://schemas.microsoft.com/office/powerpoint/2010/main" val="3755593450"/>
      </p:ext>
    </p:extLst>
  </p:cSld>
  <p:clrMapOvr>
    <a:masterClrMapping/>
  </p:clrMapOvr>
</p:sld>
</file>

<file path=ppt/theme/theme1.xml><?xml version="1.0" encoding="utf-8"?>
<a:theme xmlns:a="http://schemas.openxmlformats.org/drawingml/2006/main" name="Vista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378_TF67347921.potx" id="{1A1F945B-D2E2-417B-A814-1211B8E518CC}" vid="{1ECD080C-14AB-4551-BBEC-5909173A876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C17B96-44E1-4D27-8275-49488FA5EBD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1F3672F-4ECD-442D-A450-8D0D8AE9AB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274086-DBC4-4534-ADD1-A99867C702D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vista</Template>
  <TotalTime>423</TotalTime>
  <Words>388</Words>
  <Application>Microsoft Office PowerPoint</Application>
  <PresentationFormat>Ecrã Panorâmico</PresentationFormat>
  <Paragraphs>57</Paragraphs>
  <Slides>13</Slides>
  <Notes>13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20" baseType="lpstr">
      <vt:lpstr>Arial</vt:lpstr>
      <vt:lpstr>Calibri</vt:lpstr>
      <vt:lpstr>Century Gothic</vt:lpstr>
      <vt:lpstr>Century Schoolbook</vt:lpstr>
      <vt:lpstr>Wingdings</vt:lpstr>
      <vt:lpstr>Wingdings 2</vt:lpstr>
      <vt:lpstr>Vista</vt:lpstr>
      <vt:lpstr>Impact of Covid-19 in Economics books sold by Amazon.co.uk (Oct.2019  vs.  Oct.2020)</vt:lpstr>
      <vt:lpstr>    Should a Publisher make changes in the economic book’s market, due to Covid-19?</vt:lpstr>
      <vt:lpstr>Topic and core questions</vt:lpstr>
      <vt:lpstr>Amazon.co.uk: Let’s collect data</vt:lpstr>
      <vt:lpstr>Excel: Create table and csv file</vt:lpstr>
      <vt:lpstr>Python: let’s do Statistical hypothesis testing </vt:lpstr>
      <vt:lpstr>Hypothesis testing</vt:lpstr>
      <vt:lpstr>Hypothesis testing</vt:lpstr>
      <vt:lpstr>Hypothesis testing</vt:lpstr>
      <vt:lpstr>Conclusions</vt:lpstr>
      <vt:lpstr>And before finishing… Tableau: Let’s show some data analysis</vt:lpstr>
      <vt:lpstr>Next Steps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Before and during Covid-19 Pandemic: An Analysis to Economic Books selled by Amazon.co.uk</dc:title>
  <dc:creator>Marisa Fernandes</dc:creator>
  <cp:lastModifiedBy>Marisa Fernandes</cp:lastModifiedBy>
  <cp:revision>51</cp:revision>
  <dcterms:created xsi:type="dcterms:W3CDTF">2020-11-19T19:00:47Z</dcterms:created>
  <dcterms:modified xsi:type="dcterms:W3CDTF">2021-02-21T17:26:48Z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